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7" r:id="rId2"/>
    <p:sldId id="256" r:id="rId3"/>
    <p:sldId id="286" r:id="rId4"/>
    <p:sldId id="258" r:id="rId5"/>
    <p:sldId id="303" r:id="rId6"/>
    <p:sldId id="300" r:id="rId7"/>
    <p:sldId id="285" r:id="rId8"/>
    <p:sldId id="299" r:id="rId9"/>
    <p:sldId id="304" r:id="rId10"/>
    <p:sldId id="264" r:id="rId11"/>
    <p:sldId id="296" r:id="rId12"/>
    <p:sldId id="266" r:id="rId13"/>
    <p:sldId id="265" r:id="rId14"/>
    <p:sldId id="267" r:id="rId15"/>
    <p:sldId id="262" r:id="rId16"/>
    <p:sldId id="260" r:id="rId17"/>
    <p:sldId id="263" r:id="rId18"/>
    <p:sldId id="261" r:id="rId19"/>
    <p:sldId id="268" r:id="rId20"/>
    <p:sldId id="298" r:id="rId21"/>
    <p:sldId id="259" r:id="rId22"/>
    <p:sldId id="269" r:id="rId23"/>
    <p:sldId id="271" r:id="rId24"/>
    <p:sldId id="270" r:id="rId25"/>
    <p:sldId id="292" r:id="rId26"/>
    <p:sldId id="277" r:id="rId27"/>
    <p:sldId id="273" r:id="rId28"/>
    <p:sldId id="284" r:id="rId29"/>
    <p:sldId id="274" r:id="rId30"/>
    <p:sldId id="276" r:id="rId31"/>
    <p:sldId id="275" r:id="rId32"/>
    <p:sldId id="278" r:id="rId33"/>
    <p:sldId id="279" r:id="rId34"/>
    <p:sldId id="295" r:id="rId35"/>
    <p:sldId id="272" r:id="rId36"/>
    <p:sldId id="280" r:id="rId37"/>
    <p:sldId id="290" r:id="rId38"/>
    <p:sldId id="289" r:id="rId39"/>
    <p:sldId id="293" r:id="rId40"/>
    <p:sldId id="287" r:id="rId41"/>
    <p:sldId id="288" r:id="rId42"/>
    <p:sldId id="294" r:id="rId43"/>
    <p:sldId id="281" r:id="rId44"/>
    <p:sldId id="283" r:id="rId45"/>
    <p:sldId id="282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00FF00"/>
    <a:srgbClr val="0066CC"/>
    <a:srgbClr val="0078A2"/>
    <a:srgbClr val="0099CC"/>
    <a:srgbClr val="002496"/>
    <a:srgbClr val="0028A8"/>
    <a:srgbClr val="00061A"/>
    <a:srgbClr val="0033CC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67909" autoAdjust="0"/>
  </p:normalViewPr>
  <p:slideViewPr>
    <p:cSldViewPr snapToGrid="0">
      <p:cViewPr varScale="1">
        <p:scale>
          <a:sx n="78" d="100"/>
          <a:sy n="78" d="100"/>
        </p:scale>
        <p:origin x="-183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C1-4665-9103-762BC7F455C8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C1-4665-9103-762BC7F455C8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6C1-4665-9103-762BC7F455C8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6C1-4665-9103-762BC7F455C8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6C1-4665-9103-762BC7F455C8}"/>
              </c:ext>
            </c:extLst>
          </c:dPt>
          <c:cat>
            <c:strRef>
              <c:f>Sheet1!$A$2:$A$6</c:f>
              <c:strCache>
                <c:ptCount val="5"/>
                <c:pt idx="0">
                  <c:v>Storms &amp; Severe Weather</c:v>
                </c:pt>
                <c:pt idx="1">
                  <c:v>Cold Weather &amp; Ice Storms</c:v>
                </c:pt>
                <c:pt idx="2">
                  <c:v>Hurricanes &amp; Tropical Storms</c:v>
                </c:pt>
                <c:pt idx="3">
                  <c:v>Tornadoes</c:v>
                </c:pt>
                <c:pt idx="4">
                  <c:v>Extreme Heat &amp; Wildfires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0.56999999999999995</c:v>
                </c:pt>
                <c:pt idx="1">
                  <c:v>0.2</c:v>
                </c:pt>
                <c:pt idx="2">
                  <c:v>0.18000000000000002</c:v>
                </c:pt>
                <c:pt idx="3">
                  <c:v>3.0000000000000006E-2</c:v>
                </c:pt>
                <c:pt idx="4">
                  <c:v>2.0000000000000004E-2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8C-4E99-9702-81E28A5694FE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0.54547</cdr:x>
      <cdr:y>0.32237</cdr:y>
    </cdr:from>
    <cdr:to>
      <cdr:x>0.63556</cdr:x>
      <cdr:y>0.50329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7835A874-9B2D-4AFA-8B2A-FFDE120CD672}"/>
            </a:ext>
          </a:extLst>
        </cdr:cNvPr>
        <cdr:cNvSpPr txBox="1"/>
      </cdr:nvSpPr>
      <cdr:spPr>
        <a:xfrm xmlns:a="http://schemas.openxmlformats.org/drawingml/2006/main">
          <a:off x="5536277" y="16292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2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0.52581</cdr:x>
      <cdr:y>0.32301</cdr:y>
    </cdr:from>
    <cdr:to>
      <cdr:x>0.68797</cdr:x>
      <cdr:y>0.71527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xmlns="" id="{6CEF49D6-2658-47BB-8F9C-8EE1517A9F24}"/>
            </a:ext>
          </a:extLst>
        </cdr:cNvPr>
        <cdr:cNvSpPr txBox="1"/>
      </cdr:nvSpPr>
      <cdr:spPr>
        <a:xfrm xmlns:a="http://schemas.openxmlformats.org/drawingml/2006/main">
          <a:off x="5336770" y="1632512"/>
          <a:ext cx="1645920" cy="19825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Storms &amp;</a:t>
          </a:r>
        </a:p>
        <a:p xmlns:a="http://schemas.openxmlformats.org/drawingml/2006/main">
          <a:r>
            <a:rPr lang="en-US" sz="2800" b="1" dirty="0"/>
            <a:t>Severe</a:t>
          </a:r>
        </a:p>
        <a:p xmlns:a="http://schemas.openxmlformats.org/drawingml/2006/main">
          <a:r>
            <a:rPr lang="en-US" sz="2800" b="1" dirty="0"/>
            <a:t>Weather</a:t>
          </a:r>
        </a:p>
        <a:p xmlns:a="http://schemas.openxmlformats.org/drawingml/2006/main">
          <a:r>
            <a:rPr lang="en-US" sz="2800" b="1" dirty="0"/>
            <a:t>57%</a:t>
          </a:r>
        </a:p>
      </cdr:txBody>
    </cdr:sp>
  </cdr:relSizeAnchor>
  <cdr:relSizeAnchor xmlns:cdr="http://schemas.openxmlformats.org/drawingml/2006/chartDrawing">
    <cdr:from>
      <cdr:x>0.34187</cdr:x>
      <cdr:y>0.23894</cdr:y>
    </cdr:from>
    <cdr:to>
      <cdr:x>0.50088</cdr:x>
      <cdr:y>0.52161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xmlns="" id="{0010E5B4-3D93-4C05-9BF0-FA51EA520DE6}"/>
            </a:ext>
          </a:extLst>
        </cdr:cNvPr>
        <cdr:cNvSpPr txBox="1"/>
      </cdr:nvSpPr>
      <cdr:spPr>
        <a:xfrm xmlns:a="http://schemas.openxmlformats.org/drawingml/2006/main">
          <a:off x="3469812" y="1207624"/>
          <a:ext cx="1613968" cy="1428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Hurricanes</a:t>
          </a:r>
        </a:p>
        <a:p xmlns:a="http://schemas.openxmlformats.org/drawingml/2006/main">
          <a:r>
            <a:rPr lang="en-US" sz="1800" b="1" dirty="0"/>
            <a:t>&amp; Tropical</a:t>
          </a:r>
        </a:p>
        <a:p xmlns:a="http://schemas.openxmlformats.org/drawingml/2006/main">
          <a:r>
            <a:rPr lang="en-US" sz="1800" b="1" dirty="0"/>
            <a:t>Storms</a:t>
          </a:r>
        </a:p>
        <a:p xmlns:a="http://schemas.openxmlformats.org/drawingml/2006/main">
          <a:r>
            <a:rPr lang="en-US" sz="1800" b="1" dirty="0"/>
            <a:t>    18%</a:t>
          </a:r>
        </a:p>
      </cdr:txBody>
    </cdr:sp>
  </cdr:relSizeAnchor>
  <cdr:relSizeAnchor xmlns:cdr="http://schemas.openxmlformats.org/drawingml/2006/chartDrawing">
    <cdr:from>
      <cdr:x>0.31614</cdr:x>
      <cdr:y>0.04321</cdr:y>
    </cdr:from>
    <cdr:to>
      <cdr:x>0.40623</cdr:x>
      <cdr:y>0.22414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xmlns="" id="{2779D693-4712-452F-9E5F-F9E010B72457}"/>
            </a:ext>
          </a:extLst>
        </cdr:cNvPr>
        <cdr:cNvSpPr txBox="1"/>
      </cdr:nvSpPr>
      <cdr:spPr>
        <a:xfrm xmlns:a="http://schemas.openxmlformats.org/drawingml/2006/main">
          <a:off x="3208712" y="21841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Tornadoes 3%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29CE-64C8-4B36-8C39-BAC953FA197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E2705-880D-49EF-888D-3B1462407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767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E2705-880D-49EF-888D-3B146240710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423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E2705-880D-49EF-888D-3B146240710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1991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E2705-880D-49EF-888D-3B146240710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625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569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918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46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45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660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299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568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168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28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09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324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66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538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117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678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199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15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A2BA7-CD7E-48CD-A626-E517F7419CAC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0253D-2147-4478-8389-862D72AC1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9200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96EFF9-13E2-4622-ADE0-894B83F0D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2" y="1990898"/>
            <a:ext cx="8791575" cy="23876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Emergency</a:t>
            </a:r>
            <a:b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199C90-C81B-4927-B2E6-D55B94DB9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2" y="4546687"/>
            <a:ext cx="9145146" cy="16557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Gwinnett Amateur Radio Society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21,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7646BC-EF24-4A9A-A9E4-EC44CF1043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8212" y="16818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284450-71F8-439A-8857-8C5BEE5B68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0869" y="168189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C166E8-ADBE-44CF-BD81-1C539C6DCA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99985" y="387262"/>
            <a:ext cx="3031186" cy="19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251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551B32-80FA-4537-A618-BB70F0C53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90" y="0"/>
            <a:ext cx="9905998" cy="96252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vs Inverter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8BFE40-BB96-4E20-9982-D800AEA89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401" y="962526"/>
            <a:ext cx="4878389" cy="481305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INVERTER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Invented in 1987 by Honda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Step 1 produces AC power which is converted to DC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 an electronic inverter converts it back to 120v/60Hz AC power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produces a pure sine wave with less harmonic distortion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2D95AA-1E8D-4FD0-AA5E-765C1C7EF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190" y="962526"/>
            <a:ext cx="4875211" cy="472882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Invented in 1831 by Faraday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Produces one block wave of AC power for each rotation of the generator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produce US standard 120V/60Hz it must turn at a constant 3600rpm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16FA43-5E26-4CA4-A96F-D2D59C069A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1747" y="4934162"/>
            <a:ext cx="3425439" cy="1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422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CD14574-932E-467B-88A9-9E40B2A1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Difference Does It make?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D32C7641-13ED-445B-8894-533408AD9E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01293309"/>
              </p:ext>
            </p:extLst>
          </p:nvPr>
        </p:nvGraphicFramePr>
        <p:xfrm>
          <a:off x="1259397" y="1478569"/>
          <a:ext cx="9906000" cy="46420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xmlns="" val="3969749724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xmlns="" val="3501188769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xmlns="" val="164932536"/>
                    </a:ext>
                  </a:extLst>
                </a:gridCol>
              </a:tblGrid>
              <a:tr h="7736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8899063"/>
                  </a:ext>
                </a:extLst>
              </a:tr>
              <a:tr h="7736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4219969"/>
                  </a:ext>
                </a:extLst>
              </a:tr>
              <a:tr h="7736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5867537"/>
                  </a:ext>
                </a:extLst>
              </a:tr>
              <a:tr h="7736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398850"/>
                  </a:ext>
                </a:extLst>
              </a:tr>
              <a:tr h="7736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5306295"/>
                  </a:ext>
                </a:extLst>
              </a:tr>
              <a:tr h="7736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043975"/>
                  </a:ext>
                </a:extLst>
              </a:tr>
            </a:tbl>
          </a:graphicData>
        </a:graphic>
      </p:graphicFrame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E01D337B-BBCC-44A4-8030-9B33EB6EB93F}"/>
              </a:ext>
            </a:extLst>
          </p:cNvPr>
          <p:cNvSpPr/>
          <p:nvPr/>
        </p:nvSpPr>
        <p:spPr>
          <a:xfrm rot="10800000">
            <a:off x="6175218" y="2241988"/>
            <a:ext cx="576687" cy="726965"/>
          </a:xfrm>
          <a:prstGeom prst="downArrow">
            <a:avLst>
              <a:gd name="adj1" fmla="val 6763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812D0494-D1FD-4E3E-BDCB-F64E9E085A66}"/>
              </a:ext>
            </a:extLst>
          </p:cNvPr>
          <p:cNvSpPr/>
          <p:nvPr/>
        </p:nvSpPr>
        <p:spPr>
          <a:xfrm>
            <a:off x="9243674" y="2241989"/>
            <a:ext cx="576687" cy="7269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A07B43A4-14B6-498D-A44E-598B2A968805}"/>
              </a:ext>
            </a:extLst>
          </p:cNvPr>
          <p:cNvSpPr/>
          <p:nvPr/>
        </p:nvSpPr>
        <p:spPr>
          <a:xfrm>
            <a:off x="9247771" y="5400711"/>
            <a:ext cx="684843" cy="7269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5D4979FF-5DD2-4AA7-B47F-5C26E0FBFDA5}"/>
              </a:ext>
            </a:extLst>
          </p:cNvPr>
          <p:cNvSpPr/>
          <p:nvPr/>
        </p:nvSpPr>
        <p:spPr>
          <a:xfrm>
            <a:off x="6128912" y="4459337"/>
            <a:ext cx="684843" cy="859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5D80BD2F-AD46-4B57-8488-5495C9A7C928}"/>
              </a:ext>
            </a:extLst>
          </p:cNvPr>
          <p:cNvSpPr/>
          <p:nvPr/>
        </p:nvSpPr>
        <p:spPr>
          <a:xfrm>
            <a:off x="9204064" y="3843574"/>
            <a:ext cx="684843" cy="7269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F1D12DE6-C521-4498-8D90-CE8C2C24A1F2}"/>
              </a:ext>
            </a:extLst>
          </p:cNvPr>
          <p:cNvSpPr/>
          <p:nvPr/>
        </p:nvSpPr>
        <p:spPr>
          <a:xfrm>
            <a:off x="6128912" y="2968953"/>
            <a:ext cx="684843" cy="8206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98C1E1BA-FF8A-4C92-886E-419402E7CD90}"/>
              </a:ext>
            </a:extLst>
          </p:cNvPr>
          <p:cNvSpPr/>
          <p:nvPr/>
        </p:nvSpPr>
        <p:spPr>
          <a:xfrm rot="10800000">
            <a:off x="6208281" y="5384782"/>
            <a:ext cx="597423" cy="726965"/>
          </a:xfrm>
          <a:prstGeom prst="downArrow">
            <a:avLst>
              <a:gd name="adj1" fmla="val 6763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6FD4B02A-5259-40FF-B48E-C5803EAEF557}"/>
              </a:ext>
            </a:extLst>
          </p:cNvPr>
          <p:cNvSpPr/>
          <p:nvPr/>
        </p:nvSpPr>
        <p:spPr>
          <a:xfrm rot="10800000">
            <a:off x="9291482" y="4535382"/>
            <a:ext cx="597423" cy="844048"/>
          </a:xfrm>
          <a:prstGeom prst="downArrow">
            <a:avLst>
              <a:gd name="adj1" fmla="val 6763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xmlns="" id="{1D2C69CB-62FC-4714-A5A0-C24500DA010F}"/>
              </a:ext>
            </a:extLst>
          </p:cNvPr>
          <p:cNvSpPr/>
          <p:nvPr/>
        </p:nvSpPr>
        <p:spPr>
          <a:xfrm rot="10800000">
            <a:off x="6208281" y="3771963"/>
            <a:ext cx="484631" cy="726965"/>
          </a:xfrm>
          <a:prstGeom prst="downArrow">
            <a:avLst>
              <a:gd name="adj1" fmla="val 67636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xmlns="" id="{C6B78E8E-8B8A-42B5-BDEF-9C326C80647F}"/>
              </a:ext>
            </a:extLst>
          </p:cNvPr>
          <p:cNvSpPr/>
          <p:nvPr/>
        </p:nvSpPr>
        <p:spPr>
          <a:xfrm rot="10800000">
            <a:off x="9304170" y="3020495"/>
            <a:ext cx="484632" cy="868551"/>
          </a:xfrm>
          <a:prstGeom prst="downArrow">
            <a:avLst>
              <a:gd name="adj1" fmla="val 67636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38F001F-978A-4499-AE06-800F8CA015DB}"/>
              </a:ext>
            </a:extLst>
          </p:cNvPr>
          <p:cNvSpPr/>
          <p:nvPr/>
        </p:nvSpPr>
        <p:spPr>
          <a:xfrm>
            <a:off x="2359739" y="6194326"/>
            <a:ext cx="2197511" cy="53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0DEA0A7-337A-4F7F-A4EA-86312EDD1EF4}"/>
              </a:ext>
            </a:extLst>
          </p:cNvPr>
          <p:cNvSpPr/>
          <p:nvPr/>
        </p:nvSpPr>
        <p:spPr>
          <a:xfrm>
            <a:off x="6834759" y="6246976"/>
            <a:ext cx="2197511" cy="5309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as Good</a:t>
            </a:r>
          </a:p>
        </p:txBody>
      </p:sp>
    </p:spTree>
    <p:extLst>
      <p:ext uri="{BB962C8B-B14F-4D97-AF65-F5344CB8AC3E}">
        <p14:creationId xmlns:p14="http://schemas.microsoft.com/office/powerpoint/2010/main" xmlns="" val="396067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551B32-80FA-4537-A618-BB70F0C53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13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8BFE40-BB96-4E20-9982-D800AEA89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329553"/>
            <a:ext cx="5791202" cy="536712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INVERTER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converted to DC inverted to AC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1000 – 7000 watts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Speed based on load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Quieter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Smaller &amp; lighter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Clean, consistent power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run in parallel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expensive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2D95AA-1E8D-4FD0-AA5E-765C1C7EF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150" y="1335713"/>
            <a:ext cx="5582649" cy="472882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Straight AC power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700 – 150,000 watts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 full throttle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less initial cost for equal power output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Less complex</a:t>
            </a:r>
          </a:p>
        </p:txBody>
      </p:sp>
    </p:spTree>
    <p:extLst>
      <p:ext uri="{BB962C8B-B14F-4D97-AF65-F5344CB8AC3E}">
        <p14:creationId xmlns:p14="http://schemas.microsoft.com/office/powerpoint/2010/main" xmlns="" val="128536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7DBE0-06F1-4B46-A4EA-17B4A0E2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is Best?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5ACA4C-4B9F-426F-A25A-5549D5335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Depends on your use          and budget</a:t>
            </a:r>
          </a:p>
        </p:txBody>
      </p:sp>
    </p:spTree>
    <p:extLst>
      <p:ext uri="{BB962C8B-B14F-4D97-AF65-F5344CB8AC3E}">
        <p14:creationId xmlns:p14="http://schemas.microsoft.com/office/powerpoint/2010/main" xmlns="" val="353942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E36FB83-976A-4D25-98E3-19B3AFCC4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634" y="327514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Type Fuel 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8391977-7CE9-442E-B5DE-E3CCDAB2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06083"/>
            <a:ext cx="9905999" cy="4161579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Gasoline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Gas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Petroleum Gas (LPG)/Propane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Dual Fuel (Gasoline or Propane)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Fuel (Gasoline / Propane / Natural Gas )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74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4FD3B-E717-4EAA-87B3-F1DA29229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-305844"/>
            <a:ext cx="9906000" cy="147796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Gasoline Power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E796F4-BD3E-4B56-AF64-C97A889C8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3807" y="853677"/>
            <a:ext cx="4649783" cy="823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E8AB2A-0296-4DED-AD45-B1B556B22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3807" y="2183061"/>
            <a:ext cx="4878391" cy="271780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Lowest initial Cost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availability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1796C91-B660-4590-8B78-2787CC59C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8" y="760161"/>
            <a:ext cx="4646602" cy="823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D73F053-5A46-441A-8D5F-24D34FA54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52656" y="1552074"/>
            <a:ext cx="5801408" cy="5197642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Refueling danger due to spillage on a hot engine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Fuel storage fire issues 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Fuel degrades over time     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E0 gas hard to find, E10 gas gunks up the carburetor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3600 rpm speed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82BFE-82F4-47EF-A0C3-0EFBA24E90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8258" y="3941595"/>
            <a:ext cx="2808121" cy="28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504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4FD3B-E717-4EAA-87B3-F1DA29229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199035"/>
            <a:ext cx="9906000" cy="147796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 Fuel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E796F4-BD3E-4B56-AF64-C97A889C8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650" y="782198"/>
            <a:ext cx="4649783" cy="823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E8AB2A-0296-4DED-AD45-B1B556B22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3105" y="1462282"/>
            <a:ext cx="5046871" cy="4175799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standing proven technology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 at 1800 rpms instead of 3600 rpms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Longer run time &amp; durability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storage fire risk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1796C91-B660-4590-8B78-2787CC59C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7" y="782198"/>
            <a:ext cx="4646602" cy="823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D73F053-5A46-441A-8D5F-24D34FA54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1460" y="1605193"/>
            <a:ext cx="5065295" cy="3889976"/>
          </a:xfrm>
        </p:spPr>
        <p:txBody>
          <a:bodyPr>
            <a:normAutofit fontScale="77500" lnSpcReduction="20000"/>
          </a:bodyPr>
          <a:lstStyle/>
          <a:p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initial costs</a:t>
            </a:r>
          </a:p>
          <a:p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Diesel degrades over time</a:t>
            </a:r>
          </a:p>
          <a:p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Emission regulations require ultra-low sulfur diesel which is less stable</a:t>
            </a:r>
          </a:p>
          <a:p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Rising fuel costs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66727D-F18E-4656-9B68-52261BCEC1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4607" y="5123657"/>
            <a:ext cx="1863141" cy="13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931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4FD3B-E717-4EAA-87B3-F1DA29229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307309"/>
            <a:ext cx="9906000" cy="147796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LPG/Propane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E796F4-BD3E-4B56-AF64-C97A889C8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5713" y="907791"/>
            <a:ext cx="4649783" cy="823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E8AB2A-0296-4DED-AD45-B1B556B22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1966489"/>
            <a:ext cx="4878391" cy="271780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Fuel stored on site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Unlimited shelf-life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 clean without carburetor fouling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1796C91-B660-4590-8B78-2787CC59C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8" y="1026350"/>
            <a:ext cx="4646602" cy="823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D73F053-5A46-441A-8D5F-24D34FA54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966489"/>
            <a:ext cx="4875211" cy="418816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 3600 rpm run speed</a:t>
            </a:r>
          </a:p>
          <a:p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output less than a gas or diesel fueled generator</a:t>
            </a:r>
          </a:p>
          <a:p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Fuel tanks only filled to 80% capacity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1F3578-56DF-450C-9F05-1DAE3FBA69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3804" y="4684290"/>
            <a:ext cx="2072712" cy="208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849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4FD3B-E717-4EAA-87B3-F1DA29229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331354"/>
            <a:ext cx="9906000" cy="147796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Gas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E796F4-BD3E-4B56-AF64-C97A889C8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3" y="662500"/>
            <a:ext cx="4649783" cy="823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E8AB2A-0296-4DED-AD45-B1B556B22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2999" y="1512497"/>
            <a:ext cx="4878391" cy="271780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fuel storage issues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refueling issues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fuel costs</a:t>
            </a:r>
          </a:p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run at 1800 rpms other at 3600 rpms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1796C91-B660-4590-8B78-2787CC59C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95" y="688585"/>
            <a:ext cx="4646602" cy="823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D73F053-5A46-441A-8D5F-24D34FA54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90" y="1516354"/>
            <a:ext cx="4875211" cy="3604128"/>
          </a:xfrm>
        </p:spPr>
        <p:txBody>
          <a:bodyPr>
            <a:normAutofit fontScale="92500" lnSpcReduction="20000"/>
          </a:bodyPr>
          <a:lstStyle/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Fuel supply delivery outside your control</a:t>
            </a:r>
          </a:p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an emergency delivery is subject to prioritization and containment</a:t>
            </a:r>
          </a:p>
          <a:p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402AD2-426F-4F4F-BA1C-B95111F9D5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2629" y="5010150"/>
            <a:ext cx="2205752" cy="16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381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4FD3B-E717-4EAA-87B3-F1DA29229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259185"/>
            <a:ext cx="9906000" cy="147796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Dual &amp; Multi-fuel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E796F4-BD3E-4B56-AF64-C97A889C8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3" y="734669"/>
            <a:ext cx="4649783" cy="823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E8AB2A-0296-4DED-AD45-B1B556B22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1558581"/>
            <a:ext cx="4878391" cy="271780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advantage of preferred fuel type, with a back-up capacity if that fuel is unavailable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manage refueling issues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1796C91-B660-4590-8B78-2787CC59C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95" y="734669"/>
            <a:ext cx="4646602" cy="823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D73F053-5A46-441A-8D5F-24D34FA54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558581"/>
            <a:ext cx="4875211" cy="4188160"/>
          </a:xfrm>
        </p:spPr>
        <p:txBody>
          <a:bodyPr>
            <a:normAutofit/>
          </a:bodyPr>
          <a:lstStyle/>
          <a:p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initial cost  </a:t>
            </a:r>
          </a:p>
          <a:p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is 10% less when running on natural gas or propane</a:t>
            </a:r>
          </a:p>
          <a:p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Storing multiple fuels more complex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732454-29FA-41E8-99C5-847C2F3863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0906" y="4939013"/>
            <a:ext cx="1769984" cy="176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40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61F5480E-83C3-4CCB-91CA-1441CDFA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4" y="3699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Generators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B3CDBE95-ED6B-4EEA-B6BC-57CB24C9C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51785"/>
            <a:ext cx="9905999" cy="4139282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causes power outages?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fuel to use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generators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 size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Operations &amp; Safety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Costs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67DFAA-408E-476D-9B40-9822F4EB8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1311" y="2120357"/>
            <a:ext cx="4536184" cy="3402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39608BE-3EB5-4B3E-B9F2-FA80E1409CDF}"/>
              </a:ext>
            </a:extLst>
          </p:cNvPr>
          <p:cNvSpPr txBox="1"/>
          <p:nvPr/>
        </p:nvSpPr>
        <p:spPr>
          <a:xfrm>
            <a:off x="1614380" y="848843"/>
            <a:ext cx="9433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You Need To Know To Select The Best Option For You</a:t>
            </a:r>
          </a:p>
        </p:txBody>
      </p:sp>
    </p:spTree>
    <p:extLst>
      <p:ext uri="{BB962C8B-B14F-4D97-AF65-F5344CB8AC3E}">
        <p14:creationId xmlns:p14="http://schemas.microsoft.com/office/powerpoint/2010/main" xmlns="" val="147339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048215-BD38-46D9-9C08-FBE341A3A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83127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 Fuel Costs</a:t>
            </a:r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66205A88-F28D-42CA-BF7F-462F9E98BA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01351935"/>
              </p:ext>
            </p:extLst>
          </p:nvPr>
        </p:nvGraphicFramePr>
        <p:xfrm>
          <a:off x="1324293" y="831273"/>
          <a:ext cx="9906000" cy="5680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187446213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43498904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165703499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30150041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918257786"/>
                    </a:ext>
                  </a:extLst>
                </a:gridCol>
              </a:tblGrid>
              <a:tr h="7581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Gasoline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 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6201733"/>
                  </a:ext>
                </a:extLst>
              </a:tr>
              <a:tr h="7581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Generator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86332"/>
                  </a:ext>
                </a:extLst>
              </a:tr>
              <a:tr h="7581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$2.98/gal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$3.15/gal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$2.75/gal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$0.65/ccf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0956771"/>
                  </a:ext>
                </a:extLst>
              </a:tr>
              <a:tr h="7581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Use/Hr.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 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 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1.89 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2.28ccf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4004212"/>
                  </a:ext>
                </a:extLst>
              </a:tr>
              <a:tr h="7581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Cost/Hr.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7743915"/>
                  </a:ext>
                </a:extLst>
              </a:tr>
              <a:tr h="7581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Cost/Day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$53.64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$120.96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$124.74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$35.57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7527677"/>
                  </a:ext>
                </a:extLst>
              </a:tr>
              <a:tr h="7581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Cost/kWh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5764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7971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4196F7-023A-48BD-859F-00F083E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Sizing your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18B127-4F0E-4C39-8081-0C82B9A51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32918"/>
            <a:ext cx="10324683" cy="3541714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list of the items that need to be powered by the generator.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note of the running and starting wattage of the respective items.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the wattage requirements using the starting wattage for items that require them.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 at least 25% above the running wattage total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best fuel efficiency is running at 50% load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3EC29B-1BE9-4D02-B4F2-9F395CEEA6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7736" y="1135312"/>
            <a:ext cx="1795212" cy="8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64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50369B-9318-4417-A8A9-9EAFA0AE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13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95BA1D-1935-4A7A-94CE-D7E714130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422" y="1658142"/>
            <a:ext cx="5358062" cy="433358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Items</a:t>
            </a:r>
          </a:p>
          <a:p>
            <a:pPr marL="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Running Watts       Starting Watts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Refrigerator w/freezer          700             2200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Freezer                          500            1500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Six 75w light bulbs                450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 30A power supply       300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 charger                          20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Needed                     4470 Watts</a:t>
            </a:r>
          </a:p>
          <a:p>
            <a:pPr marL="0" indent="0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E9EA25-1369-4203-92B0-A7E940B12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1590" y="1658142"/>
            <a:ext cx="4875211" cy="46223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Optional Items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Laptop			  200 watt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10,000 BTU Room A/C  1200/3600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 Fan                                  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		 1200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Coffee Maker		  1000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Heater		  1800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 27”			    500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DVD                                         100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2F5E2D-36F2-48C3-B2A9-57DF57ED69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5215" y="176687"/>
            <a:ext cx="1502193" cy="112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504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50369B-9318-4417-A8A9-9EAFA0AE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0"/>
            <a:ext cx="9905998" cy="147857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Small Invertor 2000W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what you can run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95BA1D-1935-4A7A-94CE-D7E714130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4769" y="2055184"/>
            <a:ext cx="5358062" cy="433358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Items</a:t>
            </a:r>
          </a:p>
          <a:p>
            <a:pPr marL="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Running Watts       Starting Watts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Refrigerator w/freezer          700           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Freezer                          500           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Six 75w light bulbs      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 30A power supply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 charger                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Needed                     4470 Watts</a:t>
            </a:r>
          </a:p>
          <a:p>
            <a:pPr marL="0" indent="0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E9EA25-1369-4203-92B0-A7E940B12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5830" y="2055184"/>
            <a:ext cx="4875211" cy="46223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Optional Items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Laptop			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watt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10,000 BTU Window A/C  1200/3600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 Fan                        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		 1200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Coffee Maker		  1000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Heater		  1800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 27”			    500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DVD                                         100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77D5E6-37E7-4A71-AF0E-DF34067710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39738" y="180475"/>
            <a:ext cx="1894797" cy="18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361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50369B-9318-4417-A8A9-9EAFA0AE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0"/>
            <a:ext cx="9905998" cy="147857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Medium Generator 4500W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what you can run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95BA1D-1935-4A7A-94CE-D7E714130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4769" y="2055184"/>
            <a:ext cx="5358062" cy="433358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Items</a:t>
            </a:r>
          </a:p>
          <a:p>
            <a:pPr marL="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Running Watts       Starting Watts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Refrigerator w/freezer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  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Freezer                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Six 75w light bulbs               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 30A power supply      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 charger                          20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Needed                     4470 Watts</a:t>
            </a:r>
          </a:p>
          <a:p>
            <a:pPr marL="0" indent="0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E9EA25-1369-4203-92B0-A7E940B12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5830" y="2055184"/>
            <a:ext cx="4875211" cy="46223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Optional Items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Laptop			  200 watt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10,000 BTU Window A/C  1200/3600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 Fan                                  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		 1200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Coffee Maker		  1000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Heater		  1800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 27”			    500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DVD                                         100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B014F9-2877-4BE6-9E5A-BCCA51B58B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33128" y="180475"/>
            <a:ext cx="1828560" cy="18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308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50369B-9318-4417-A8A9-9EAFA0AE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0"/>
            <a:ext cx="9905998" cy="147857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Larger Generator 7000W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what you can run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95BA1D-1935-4A7A-94CE-D7E714130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4769" y="2055184"/>
            <a:ext cx="5358062" cy="433358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Items</a:t>
            </a:r>
          </a:p>
          <a:p>
            <a:pPr marL="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Running Watts       Starting Watts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Refrigerator w/freezer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  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Freezer                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Six 75w light bulbs      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 30A power supply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 charger                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Needed                     4470 Watts</a:t>
            </a:r>
          </a:p>
          <a:p>
            <a:pPr marL="0" indent="0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E9EA25-1369-4203-92B0-A7E940B12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5830" y="2055184"/>
            <a:ext cx="4875211" cy="46223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Optional Items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Laptop			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watt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10,000 BTU Window A/C 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1200/3600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 Fan                                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		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Coffee Maker		  </a:t>
            </a:r>
            <a:r>
              <a:rPr lang="en-US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Heater		 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 27”			    500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DVD                                         100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B014F9-2877-4BE6-9E5A-BCCA51B58B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33128" y="180475"/>
            <a:ext cx="1828560" cy="18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64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3F17B-F0A3-4D9F-B1E8-B44CCFE9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22" y="-72189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portable Generator be grounded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FE7966-554B-49CA-93E9-E1A5C53E8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717" y="2683510"/>
            <a:ext cx="5151104" cy="22382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generator supplies only equipment cord and plug connected equipment through receptacles mounted on the generator  1926.404(f)(3)(</a:t>
            </a:r>
            <a:r>
              <a:rPr lang="en-US" dirty="0" err="1"/>
              <a:t>i</a:t>
            </a:r>
            <a:r>
              <a:rPr lang="en-US" dirty="0"/>
              <a:t>)(A)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D89F5A-1483-4EFF-A25B-CB70D21BE8C3}"/>
              </a:ext>
            </a:extLst>
          </p:cNvPr>
          <p:cNvSpPr/>
          <p:nvPr/>
        </p:nvSpPr>
        <p:spPr>
          <a:xfrm>
            <a:off x="1042357" y="1179692"/>
            <a:ext cx="10104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OSHA states the frame of a portable generator need not be grounded (connected to earth) and that the frame may serve as the ground (in place of the earth),    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923574-F1B8-4874-AC36-4AF46770B462}"/>
              </a:ext>
            </a:extLst>
          </p:cNvPr>
          <p:cNvSpPr txBox="1"/>
          <p:nvPr/>
        </p:nvSpPr>
        <p:spPr>
          <a:xfrm>
            <a:off x="5575563" y="1970914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297D7E-297D-4387-8B9E-2E0DC8C60B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01298" y="4793788"/>
            <a:ext cx="2445163" cy="1769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09E9FE-F17A-47F0-9CE7-7FD1DFB493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8972" y="4730570"/>
            <a:ext cx="2409825" cy="1895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A8A19C-3E43-4A48-959F-DA0AE1BCBD50}"/>
              </a:ext>
            </a:extLst>
          </p:cNvPr>
          <p:cNvSpPr txBox="1"/>
          <p:nvPr/>
        </p:nvSpPr>
        <p:spPr>
          <a:xfrm>
            <a:off x="5719947" y="2697539"/>
            <a:ext cx="508549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noncurrent carrying metal parts of </a:t>
            </a:r>
          </a:p>
          <a:p>
            <a:r>
              <a:rPr lang="en-US" sz="2400" dirty="0"/>
              <a:t>equipment are bonded to the generator</a:t>
            </a:r>
          </a:p>
          <a:p>
            <a:r>
              <a:rPr lang="en-US" sz="2400" dirty="0"/>
              <a:t> frame AND the equipment  grounding </a:t>
            </a:r>
          </a:p>
          <a:p>
            <a:r>
              <a:rPr lang="en-US" sz="2400" dirty="0"/>
              <a:t>conductor terminals that are part of the</a:t>
            </a:r>
          </a:p>
          <a:p>
            <a:r>
              <a:rPr lang="en-US" sz="2400" dirty="0"/>
              <a:t>generator are bonded to the generator</a:t>
            </a:r>
          </a:p>
          <a:p>
            <a:r>
              <a:rPr lang="en-US" sz="2400" dirty="0"/>
              <a:t> frame.</a:t>
            </a:r>
          </a:p>
          <a:p>
            <a:r>
              <a:rPr lang="en-US" sz="2400" dirty="0"/>
              <a:t>1926.404(f)(3)(</a:t>
            </a:r>
            <a:r>
              <a:rPr lang="en-US" sz="2400" dirty="0" err="1"/>
              <a:t>i</a:t>
            </a:r>
            <a:r>
              <a:rPr lang="en-US" sz="2400" dirty="0"/>
              <a:t>)(B)</a:t>
            </a:r>
          </a:p>
        </p:txBody>
      </p:sp>
    </p:spTree>
    <p:extLst>
      <p:ext uri="{BB962C8B-B14F-4D97-AF65-F5344CB8AC3E}">
        <p14:creationId xmlns:p14="http://schemas.microsoft.com/office/powerpoint/2010/main" xmlns="" val="78477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7DD3D-21AC-4BBA-A923-0C126FB6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27514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Device Requirements &amp;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Cord length by Wire Gauge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31A159A5-964C-409A-8C21-798345C47D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66285758"/>
              </p:ext>
            </p:extLst>
          </p:nvPr>
        </p:nvGraphicFramePr>
        <p:xfrm>
          <a:off x="1225634" y="1945640"/>
          <a:ext cx="9906000" cy="148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xmlns="" val="889644371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xmlns="" val="2887175162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xmlns="" val="322141531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xmlns="" val="1032417334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xmlns="" val="3969648789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xmlns="" val="93678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0716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219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125’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770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68414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CF8CBE-EFD9-485B-BBEA-4944D26D54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6649" y="3589235"/>
            <a:ext cx="6644552" cy="1953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43091F-D2DF-4E52-B677-F411EF026F78}"/>
              </a:ext>
            </a:extLst>
          </p:cNvPr>
          <p:cNvSpPr txBox="1"/>
          <p:nvPr/>
        </p:nvSpPr>
        <p:spPr>
          <a:xfrm>
            <a:off x="2125512" y="5702968"/>
            <a:ext cx="830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the Power Cord is Rated for Outdoor Use</a:t>
            </a:r>
          </a:p>
        </p:txBody>
      </p:sp>
    </p:spTree>
    <p:extLst>
      <p:ext uri="{BB962C8B-B14F-4D97-AF65-F5344CB8AC3E}">
        <p14:creationId xmlns:p14="http://schemas.microsoft.com/office/powerpoint/2010/main" xmlns="" val="375635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7CE50B-9A41-4E00-A6BD-27234221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Run your power cords through the window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3B5357-BCC5-4BB5-AC75-E1DA293B37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8215" y="1713629"/>
            <a:ext cx="2543954" cy="255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F8EAB0-336B-4ECF-9C3C-086B71B587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9343" y="1713629"/>
            <a:ext cx="3360216" cy="2604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F5E7ED-F27B-4CDE-B6EC-3460E413B2C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6733" y="1713629"/>
            <a:ext cx="2482097" cy="2604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741783-7313-43F1-B325-C5AAA08B0A1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48322" y="1735093"/>
            <a:ext cx="2047149" cy="2561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A93D89-3CF1-40E5-833C-A86E1564317F}"/>
              </a:ext>
            </a:extLst>
          </p:cNvPr>
          <p:cNvSpPr txBox="1"/>
          <p:nvPr/>
        </p:nvSpPr>
        <p:spPr>
          <a:xfrm>
            <a:off x="1227616" y="4455370"/>
            <a:ext cx="1725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 a notch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board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214487-72FC-4A04-A0D8-8D000CF2A89C}"/>
              </a:ext>
            </a:extLst>
          </p:cNvPr>
          <p:cNvSpPr txBox="1"/>
          <p:nvPr/>
        </p:nvSpPr>
        <p:spPr>
          <a:xfrm>
            <a:off x="4223083" y="4455370"/>
            <a:ext cx="2073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Sized to fit the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cord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3BE4CA-3CA1-485C-90A0-B21E1760512B}"/>
              </a:ext>
            </a:extLst>
          </p:cNvPr>
          <p:cNvSpPr txBox="1"/>
          <p:nvPr/>
        </p:nvSpPr>
        <p:spPr>
          <a:xfrm>
            <a:off x="7173990" y="4574319"/>
            <a:ext cx="2032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 the board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fit the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908127-E7EB-4DCF-B0A8-97A5CDD509DB}"/>
              </a:ext>
            </a:extLst>
          </p:cNvPr>
          <p:cNvSpPr txBox="1"/>
          <p:nvPr/>
        </p:nvSpPr>
        <p:spPr>
          <a:xfrm>
            <a:off x="9722219" y="4429385"/>
            <a:ext cx="1660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Temporary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outlet</a:t>
            </a:r>
          </a:p>
        </p:txBody>
      </p:sp>
    </p:spTree>
    <p:extLst>
      <p:ext uri="{BB962C8B-B14F-4D97-AF65-F5344CB8AC3E}">
        <p14:creationId xmlns:p14="http://schemas.microsoft.com/office/powerpoint/2010/main" xmlns="" val="98168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DF13D9-83EE-422B-9F5B-E8AA07FF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Portable Generator 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965A76-FE6D-4764-BBA8-61F58E71E5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2567" y="1347538"/>
            <a:ext cx="7781573" cy="53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553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525495A-AB83-4600-920C-7EED4C29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89" y="-88785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Power Outages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Millions of Hours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7D72FF-12F8-4EC2-9569-9F7538CB99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7077" y="1487424"/>
            <a:ext cx="6697846" cy="5001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35D849-A826-4F71-B49F-3E93527122F7}"/>
              </a:ext>
            </a:extLst>
          </p:cNvPr>
          <p:cNvSpPr txBox="1"/>
          <p:nvPr/>
        </p:nvSpPr>
        <p:spPr>
          <a:xfrm>
            <a:off x="4279392" y="2511552"/>
            <a:ext cx="72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1.48</a:t>
            </a:r>
          </a:p>
          <a:p>
            <a:r>
              <a:rPr lang="en-US" dirty="0"/>
              <a:t>Billion</a:t>
            </a:r>
          </a:p>
          <a:p>
            <a:r>
              <a:rPr lang="en-US" dirty="0"/>
              <a:t>Hours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CAC94B-E5B1-428A-8439-BAF1F7C85C31}"/>
              </a:ext>
            </a:extLst>
          </p:cNvPr>
          <p:cNvSpPr txBox="1"/>
          <p:nvPr/>
        </p:nvSpPr>
        <p:spPr>
          <a:xfrm>
            <a:off x="6096000" y="3987953"/>
            <a:ext cx="784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770</a:t>
            </a:r>
          </a:p>
          <a:p>
            <a:r>
              <a:rPr lang="en-US" dirty="0"/>
              <a:t>Million</a:t>
            </a:r>
          </a:p>
          <a:p>
            <a:r>
              <a:rPr lang="en-US" dirty="0"/>
              <a:t>Hours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D982764-F45C-4FBD-A9D1-DFB63077C173}"/>
              </a:ext>
            </a:extLst>
          </p:cNvPr>
          <p:cNvSpPr txBox="1"/>
          <p:nvPr/>
        </p:nvSpPr>
        <p:spPr>
          <a:xfrm>
            <a:off x="7985760" y="2852928"/>
            <a:ext cx="72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1.33</a:t>
            </a:r>
          </a:p>
          <a:p>
            <a:r>
              <a:rPr lang="en-US" dirty="0"/>
              <a:t>Billion</a:t>
            </a:r>
          </a:p>
          <a:p>
            <a:r>
              <a:rPr lang="en-US" dirty="0"/>
              <a:t>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AF11F2-027D-4802-842D-24599FAA9016}"/>
              </a:ext>
            </a:extLst>
          </p:cNvPr>
          <p:cNvSpPr txBox="1"/>
          <p:nvPr/>
        </p:nvSpPr>
        <p:spPr>
          <a:xfrm>
            <a:off x="9865987" y="1927542"/>
            <a:ext cx="1826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Math</a:t>
            </a:r>
          </a:p>
          <a:p>
            <a:r>
              <a:rPr lang="en-US" dirty="0"/>
              <a:t>1.33B Hours</a:t>
            </a:r>
          </a:p>
          <a:p>
            <a:r>
              <a:rPr lang="en-US" dirty="0"/>
              <a:t>Divided by</a:t>
            </a:r>
          </a:p>
          <a:p>
            <a:r>
              <a:rPr lang="en-US" dirty="0"/>
              <a:t>128M Households</a:t>
            </a:r>
          </a:p>
          <a:p>
            <a:r>
              <a:rPr lang="en-US" dirty="0"/>
              <a:t>= 10.4 Hr. Avg.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7AE300-ADD4-406B-84C3-6ECDDD997805}"/>
              </a:ext>
            </a:extLst>
          </p:cNvPr>
          <p:cNvSpPr txBox="1"/>
          <p:nvPr/>
        </p:nvSpPr>
        <p:spPr>
          <a:xfrm>
            <a:off x="9864885" y="3710954"/>
            <a:ext cx="18888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outages will</a:t>
            </a:r>
          </a:p>
          <a:p>
            <a:r>
              <a:rPr lang="en-US" dirty="0"/>
              <a:t>only last a day or </a:t>
            </a:r>
          </a:p>
          <a:p>
            <a:r>
              <a:rPr lang="en-US" dirty="0"/>
              <a:t>two, but some will</a:t>
            </a:r>
          </a:p>
          <a:p>
            <a:r>
              <a:rPr lang="en-US" dirty="0"/>
              <a:t>last a couple of</a:t>
            </a:r>
          </a:p>
          <a:p>
            <a:r>
              <a:rPr lang="en-US" dirty="0"/>
              <a:t>weeks</a:t>
            </a:r>
          </a:p>
        </p:txBody>
      </p:sp>
    </p:spTree>
    <p:extLst>
      <p:ext uri="{BB962C8B-B14F-4D97-AF65-F5344CB8AC3E}">
        <p14:creationId xmlns:p14="http://schemas.microsoft.com/office/powerpoint/2010/main" xmlns="" val="263159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8D150E0-57D2-4E57-99BE-140F2B5B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-595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the generator dry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2EB8719D-4A9B-4434-888F-C2637D19F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3973596"/>
            <a:ext cx="9905999" cy="212118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outlets 100% dry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 air flow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sure the enclosure can handle the elements and wind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F4A432-B420-4DC7-8974-1DE604BFA6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8218" y="1498931"/>
            <a:ext cx="2831887" cy="2121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BF696C-6C43-412C-A115-C5461D260E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7777" y="1500308"/>
            <a:ext cx="3770989" cy="2121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BCBA30-EF80-436E-9265-77B96CFF82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1897" y="1482511"/>
            <a:ext cx="2221887" cy="222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284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212D4-34FF-4656-9D38-5858D243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31263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Gasoline Refueling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D7BB67-23DD-4F05-9DA3-BAF87C0DE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7611" y="1709833"/>
            <a:ext cx="4878389" cy="354171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 the generator off and let it cool for 2 minutes before taking off the gas cap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let gas spill on the hot engine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overfill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F94A25-8E2F-4572-A1D3-966A114923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5389" y="1709833"/>
            <a:ext cx="4070684" cy="407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29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F1E7DE-B56C-42D8-9031-EDF0D2998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Connecting to the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C4AD7D-21D6-40B2-9449-A8B0B380A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323474"/>
            <a:ext cx="6113630" cy="475247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the generator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 it to run for 2-5 minutes to stabilize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 in the highest draw item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 the engine to stabilize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 plugging in one item at a time, followed by allowing the engine to stabilize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628B70-09ED-4560-9DD8-747044140B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2223" y="1478570"/>
            <a:ext cx="3064917" cy="459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333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8E71AEE-C4B8-4578-BDB4-48C0E2C5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116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Stopping the Generator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52BB29-299C-4BA2-A3E6-D6F36BCCB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178677"/>
            <a:ext cx="9905999" cy="5125870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 off and unplug each electric load, one at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the generator at no load for several minutes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 off the fuel valve until fuel starvation has stopped the engine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 off the engine switch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 the spark plug cap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Crank the engine to drain any gasoline from the carburetor jets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 the carburetor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 the fuel tank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2C78B3-1446-46D2-9BEA-AB1AA0746F12}"/>
              </a:ext>
            </a:extLst>
          </p:cNvPr>
          <p:cNvSpPr txBox="1"/>
          <p:nvPr/>
        </p:nvSpPr>
        <p:spPr>
          <a:xfrm>
            <a:off x="2863516" y="2976572"/>
            <a:ext cx="5221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 if a gasoline engine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C1BFCE-0489-44B5-8D63-B5105D083B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4611079"/>
            <a:ext cx="3357813" cy="188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783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ADF83B-47DF-457F-B965-E54BA4926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05563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Portable Generator Run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55CACF-47E3-45DD-A6D8-26FF1D80A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36532"/>
            <a:ext cx="9905999" cy="3541714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 will last for 1000 to 2000 hours before engine replacement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run time limited to 6-12 hours, before you must let it cool down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option is to have 2 generators and switch back and forth every 8 hours.</a:t>
            </a:r>
          </a:p>
        </p:txBody>
      </p:sp>
    </p:spTree>
    <p:extLst>
      <p:ext uri="{BB962C8B-B14F-4D97-AF65-F5344CB8AC3E}">
        <p14:creationId xmlns:p14="http://schemas.microsoft.com/office/powerpoint/2010/main" xmlns="" val="37157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50369B-9318-4417-A8A9-9EAFA0AE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0"/>
            <a:ext cx="10160574" cy="147857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Home Standby 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generators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2F6980-CADE-4C3E-85CC-FC82B317D3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0291" y="2605438"/>
            <a:ext cx="3610824" cy="2662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78C6736-B845-4EF9-9532-78F118B3B9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18080" y="0"/>
            <a:ext cx="2773920" cy="2066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32893C-7BB3-440C-A27A-0277064B1117}"/>
              </a:ext>
            </a:extLst>
          </p:cNvPr>
          <p:cNvSpPr txBox="1"/>
          <p:nvPr/>
        </p:nvSpPr>
        <p:spPr>
          <a:xfrm>
            <a:off x="4565589" y="2687734"/>
            <a:ext cx="735624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Cooled Critical Circuits 7.5 – 15kW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Cooled Whole House 17 – 22kW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Cooled Whole House 24 – 60kW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Cooled Generators Cost $10K Extra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a Manual or Auto Transfer Switch</a:t>
            </a:r>
          </a:p>
        </p:txBody>
      </p:sp>
    </p:spTree>
    <p:extLst>
      <p:ext uri="{BB962C8B-B14F-4D97-AF65-F5344CB8AC3E}">
        <p14:creationId xmlns:p14="http://schemas.microsoft.com/office/powerpoint/2010/main" xmlns="" val="131975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33B838-C47B-414E-8FDD-7181336D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Generator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8E3CDA-C8B0-4F1F-A2D3-396F9A727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002" y="1321259"/>
            <a:ext cx="5897062" cy="3541714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 extended run time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run your whole house or only critical circuits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Include your A/C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a starting battery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Maybe air cooler or water-cooling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a transfer switch which must be installed by a licensed</a:t>
            </a:r>
          </a:p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electrician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5755C3-46AC-419B-A5CB-5DBA7DB3D1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7684" y="1871150"/>
            <a:ext cx="4770771" cy="31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883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6BC626-355D-46D3-AD75-41B79CBA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915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 Transfer Switch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733CC8D-1A6B-4792-A41E-0C5AFFF31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082132"/>
            <a:ext cx="5575646" cy="454145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 detects utility outage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power still out after 10 seconds, auto engine start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 warms for 5 - 20 seconds, depending on temperature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 starts and is at full capacity in 5 seconds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 switches to generator power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59EAC2-F58A-4821-A24D-34579C8D30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2905" y="1731845"/>
            <a:ext cx="1012965" cy="1352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F9918C-9970-4C9F-AE34-DAC4206948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2731" y="3560635"/>
            <a:ext cx="1273316" cy="943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BFE744-435C-496B-AE17-8C6CE4FEDE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0103" y="5228066"/>
            <a:ext cx="1478571" cy="1478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980ED7-F108-4E6B-B08B-A3542A25BA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8521" y="3237342"/>
            <a:ext cx="1273317" cy="191345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657A5DEC-8CBA-4A6D-B29D-7D40B97168DB}"/>
              </a:ext>
            </a:extLst>
          </p:cNvPr>
          <p:cNvSpPr/>
          <p:nvPr/>
        </p:nvSpPr>
        <p:spPr>
          <a:xfrm>
            <a:off x="2801837" y="3789904"/>
            <a:ext cx="1321145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B9D7FDF7-9F9C-46B8-96FD-25B0EB15EF9E}"/>
              </a:ext>
            </a:extLst>
          </p:cNvPr>
          <p:cNvSpPr/>
          <p:nvPr/>
        </p:nvSpPr>
        <p:spPr>
          <a:xfrm>
            <a:off x="0" y="3799263"/>
            <a:ext cx="1488772" cy="484632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C37C5033-0E0F-498B-A43D-B20E2CBF3BED}"/>
              </a:ext>
            </a:extLst>
          </p:cNvPr>
          <p:cNvSpPr/>
          <p:nvPr/>
        </p:nvSpPr>
        <p:spPr>
          <a:xfrm rot="16200000">
            <a:off x="4561173" y="3080105"/>
            <a:ext cx="476428" cy="484632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DD7FDB03-9ADB-4820-A9D4-A07457C92916}"/>
              </a:ext>
            </a:extLst>
          </p:cNvPr>
          <p:cNvSpPr/>
          <p:nvPr/>
        </p:nvSpPr>
        <p:spPr>
          <a:xfrm rot="16200000">
            <a:off x="4430467" y="4616829"/>
            <a:ext cx="737841" cy="484632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740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F6479-7A32-44D9-BD7D-DD7F2A70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581"/>
            <a:ext cx="10256519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Load on Fuel Costs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Georgia Natural Gas  for 22kW generator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55DE70-19A5-4CCD-ABB8-18D1E76E2E9A}"/>
              </a:ext>
            </a:extLst>
          </p:cNvPr>
          <p:cNvSpPr txBox="1"/>
          <p:nvPr/>
        </p:nvSpPr>
        <p:spPr>
          <a:xfrm>
            <a:off x="749330" y="2905779"/>
            <a:ext cx="9735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 Load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FF6B829-8487-4DED-8C09-6B5BEA70E760}"/>
              </a:ext>
            </a:extLst>
          </p:cNvPr>
          <p:cNvSpPr txBox="1"/>
          <p:nvPr/>
        </p:nvSpPr>
        <p:spPr>
          <a:xfrm>
            <a:off x="2327043" y="1646151"/>
            <a:ext cx="20505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mo. fixed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Cost/therm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$.65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$.65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CF8AAE-2E91-4401-A68D-C4FFF764FEA5}"/>
              </a:ext>
            </a:extLst>
          </p:cNvPr>
          <p:cNvSpPr txBox="1"/>
          <p:nvPr/>
        </p:nvSpPr>
        <p:spPr>
          <a:xfrm>
            <a:off x="4377604" y="1215264"/>
            <a:ext cx="785503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Fuel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Consumption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Hour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228cft.                 $1.42         $34.08        $579.36       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309cft.                 $2.01         $48.20        $819.40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E0272E-B258-440A-8730-57E5A80F6D81}"/>
              </a:ext>
            </a:extLst>
          </p:cNvPr>
          <p:cNvSpPr txBox="1"/>
          <p:nvPr/>
        </p:nvSpPr>
        <p:spPr>
          <a:xfrm>
            <a:off x="6827968" y="1599984"/>
            <a:ext cx="5034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         Cost            Cost    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Hr.      Per Day     17 Days*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290338-9A80-4EFF-BA48-7FA0EA17A83D}"/>
              </a:ext>
            </a:extLst>
          </p:cNvPr>
          <p:cNvSpPr txBox="1"/>
          <p:nvPr/>
        </p:nvSpPr>
        <p:spPr>
          <a:xfrm>
            <a:off x="2121408" y="5230368"/>
            <a:ext cx="5460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Texas Snowmageddon = 17 days </a:t>
            </a:r>
          </a:p>
        </p:txBody>
      </p:sp>
    </p:spTree>
    <p:extLst>
      <p:ext uri="{BB962C8B-B14F-4D97-AF65-F5344CB8AC3E}">
        <p14:creationId xmlns:p14="http://schemas.microsoft.com/office/powerpoint/2010/main" xmlns="" val="79896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FD549B9B-DDC2-4505-91E6-2A5271D6F7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7479751"/>
              </p:ext>
            </p:extLst>
          </p:nvPr>
        </p:nvGraphicFramePr>
        <p:xfrm>
          <a:off x="3864077" y="0"/>
          <a:ext cx="7270956" cy="67650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17739">
                  <a:extLst>
                    <a:ext uri="{9D8B030D-6E8A-4147-A177-3AD203B41FA5}">
                      <a16:colId xmlns:a16="http://schemas.microsoft.com/office/drawing/2014/main" xmlns="" val="1523519381"/>
                    </a:ext>
                  </a:extLst>
                </a:gridCol>
                <a:gridCol w="1817739">
                  <a:extLst>
                    <a:ext uri="{9D8B030D-6E8A-4147-A177-3AD203B41FA5}">
                      <a16:colId xmlns:a16="http://schemas.microsoft.com/office/drawing/2014/main" xmlns="" val="1813034323"/>
                    </a:ext>
                  </a:extLst>
                </a:gridCol>
                <a:gridCol w="1817739">
                  <a:extLst>
                    <a:ext uri="{9D8B030D-6E8A-4147-A177-3AD203B41FA5}">
                      <a16:colId xmlns:a16="http://schemas.microsoft.com/office/drawing/2014/main" xmlns="" val="246857600"/>
                    </a:ext>
                  </a:extLst>
                </a:gridCol>
                <a:gridCol w="1817739">
                  <a:extLst>
                    <a:ext uri="{9D8B030D-6E8A-4147-A177-3AD203B41FA5}">
                      <a16:colId xmlns:a16="http://schemas.microsoft.com/office/drawing/2014/main" xmlns="" val="1060351324"/>
                    </a:ext>
                  </a:extLst>
                </a:gridCol>
              </a:tblGrid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Generac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Kohler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Cummins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Briggs &amp; Stratton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506820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7.5kW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4815219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10kW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10kW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10kW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93281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12kW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13kW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12kW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1972628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14kW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14kW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9196272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15kW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4673424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18kW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17kW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6583193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20kW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20kW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20kW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20kW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4199424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22kW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7561606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24kW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24kW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2192005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25kW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25kW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2525549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27kW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65706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30kW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30kW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30kW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30kW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754719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32kW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1004523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36kW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3329389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38kW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38kW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9954904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45kw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9520102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48kW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48kW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6842043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60kW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60kW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8887699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87A4787-E106-4D94-B95F-2DF8BC85C921}"/>
              </a:ext>
            </a:extLst>
          </p:cNvPr>
          <p:cNvSpPr/>
          <p:nvPr/>
        </p:nvSpPr>
        <p:spPr>
          <a:xfrm>
            <a:off x="1401094" y="4852219"/>
            <a:ext cx="1961535" cy="5604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Air Cooled </a:t>
            </a:r>
          </a:p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Critical Circuit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BC3172D-CE22-4576-829E-E329DE4DF6F5}"/>
              </a:ext>
            </a:extLst>
          </p:cNvPr>
          <p:cNvSpPr/>
          <p:nvPr/>
        </p:nvSpPr>
        <p:spPr>
          <a:xfrm>
            <a:off x="1401094" y="5530645"/>
            <a:ext cx="19615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Air Cooled</a:t>
            </a:r>
          </a:p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Whole House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BDFC53-F652-4EF6-919D-6F085E454142}"/>
              </a:ext>
            </a:extLst>
          </p:cNvPr>
          <p:cNvSpPr/>
          <p:nvPr/>
        </p:nvSpPr>
        <p:spPr>
          <a:xfrm>
            <a:off x="1401096" y="6105832"/>
            <a:ext cx="1961534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Liquid Cooled</a:t>
            </a:r>
          </a:p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Whole 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86BD463-A85F-4397-8ADF-715C89C14601}"/>
              </a:ext>
            </a:extLst>
          </p:cNvPr>
          <p:cNvSpPr txBox="1"/>
          <p:nvPr/>
        </p:nvSpPr>
        <p:spPr>
          <a:xfrm>
            <a:off x="1276430" y="870155"/>
            <a:ext cx="22108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Sizes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Brand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76D15B-5205-4BB4-A6A9-B5F8378A2ABD}"/>
              </a:ext>
            </a:extLst>
          </p:cNvPr>
          <p:cNvSpPr txBox="1"/>
          <p:nvPr/>
        </p:nvSpPr>
        <p:spPr>
          <a:xfrm>
            <a:off x="563799" y="2795496"/>
            <a:ext cx="29234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Google</a:t>
            </a:r>
          </a:p>
          <a:p>
            <a:r>
              <a:rPr lang="en-US" sz="2400" b="1" dirty="0"/>
              <a:t>Generator Calculator</a:t>
            </a:r>
          </a:p>
          <a:p>
            <a:r>
              <a:rPr lang="en-US" sz="2400" b="1" dirty="0"/>
              <a:t>to determine</a:t>
            </a:r>
          </a:p>
          <a:p>
            <a:r>
              <a:rPr lang="en-US" sz="2400" b="1" dirty="0"/>
              <a:t>operating size</a:t>
            </a:r>
          </a:p>
        </p:txBody>
      </p:sp>
    </p:spTree>
    <p:extLst>
      <p:ext uri="{BB962C8B-B14F-4D97-AF65-F5344CB8AC3E}">
        <p14:creationId xmlns:p14="http://schemas.microsoft.com/office/powerpoint/2010/main" xmlns="" val="33460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C03CA242-231D-4A91-A031-DAE409E65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034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Causes 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Outages?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9952D6-BACB-4265-B835-4D29E1B03BC1}"/>
              </a:ext>
            </a:extLst>
          </p:cNvPr>
          <p:cNvSpPr txBox="1"/>
          <p:nvPr/>
        </p:nvSpPr>
        <p:spPr>
          <a:xfrm>
            <a:off x="820167" y="1531604"/>
            <a:ext cx="473136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Power Demand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Aging Transmission Lines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Cyber Attacks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Coronal Mass Ejection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Digging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16EDE3-A3F9-4FE4-B41F-79BC4B7779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0831" y="1531604"/>
            <a:ext cx="5482389" cy="4111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B685DE-77C8-4A3F-89C7-C66C1E548A2C}"/>
              </a:ext>
            </a:extLst>
          </p:cNvPr>
          <p:cNvSpPr txBox="1"/>
          <p:nvPr/>
        </p:nvSpPr>
        <p:spPr>
          <a:xfrm>
            <a:off x="2678622" y="6022848"/>
            <a:ext cx="7694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to 30% of Power Outages are due to squirrels</a:t>
            </a:r>
          </a:p>
        </p:txBody>
      </p:sp>
    </p:spTree>
    <p:extLst>
      <p:ext uri="{BB962C8B-B14F-4D97-AF65-F5344CB8AC3E}">
        <p14:creationId xmlns:p14="http://schemas.microsoft.com/office/powerpoint/2010/main" xmlns="" val="337606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6FFE7-22C5-48A9-B722-677BE523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129685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566BCF-972B-4203-AF56-CAB5BFF6D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0563" y="1533198"/>
            <a:ext cx="5260340" cy="4652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926929-A2E3-4C63-A1B9-87F1A256F513}"/>
              </a:ext>
            </a:extLst>
          </p:cNvPr>
          <p:cNvSpPr txBox="1"/>
          <p:nvPr/>
        </p:nvSpPr>
        <p:spPr>
          <a:xfrm>
            <a:off x="1490598" y="2736099"/>
            <a:ext cx="24721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Standby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Generators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Rated at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64dB to 69dB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21 feet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70D152BC-B94B-47CE-B7E2-F5695CE9493A}"/>
              </a:ext>
            </a:extLst>
          </p:cNvPr>
          <p:cNvSpPr/>
          <p:nvPr/>
        </p:nvSpPr>
        <p:spPr>
          <a:xfrm>
            <a:off x="4192350" y="3617167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E2B956-A3AE-4AFF-8B03-1C569B6C2E7E}"/>
              </a:ext>
            </a:extLst>
          </p:cNvPr>
          <p:cNvSpPr txBox="1"/>
          <p:nvPr/>
        </p:nvSpPr>
        <p:spPr>
          <a:xfrm>
            <a:off x="1621536" y="5340096"/>
            <a:ext cx="30828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dB is 10 Times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Louder than 60 dB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3A0F7E-BC44-44BB-A513-12A85EBD51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5111" y="251241"/>
            <a:ext cx="1686605" cy="168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812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75E36-31E5-45E5-8EE8-CC7954185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52" y="170739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B5067D-E3BE-451B-A1CA-3449F83CF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572" y="1517966"/>
            <a:ext cx="10916476" cy="478529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be 5 feet from a window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be 5 feet from the gas meter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 between generator, gas meter and breaker box is a major factor in installation costs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line must be 1” or larger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level factors (distance to neighbors, brick vs shrubs)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gas meter near electric meter?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ABB952-8542-4836-B601-432E3D8FD0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2393" y="-10479"/>
            <a:ext cx="2399607" cy="169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05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900FA-6083-4842-BAAC-21D74ABF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98" y="0"/>
            <a:ext cx="11335723" cy="147857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Whole House Generator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E34913-9CC5-4F8A-93E1-AE6297650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1499" y="1338817"/>
            <a:ext cx="5130702" cy="515047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Bi-Weekly Auto Test Run</a:t>
            </a:r>
          </a:p>
          <a:p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Programmed to run at day/time certain to keep engine lubricated &amp; battery tested</a:t>
            </a:r>
          </a:p>
          <a:p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Time 5 minutes</a:t>
            </a:r>
          </a:p>
          <a:p>
            <a:pPr lvl="1"/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3600 rpm for 10 sec.</a:t>
            </a:r>
          </a:p>
          <a:p>
            <a:pPr lvl="1"/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2400 rpm for 30 sec.</a:t>
            </a:r>
          </a:p>
          <a:p>
            <a:pPr lvl="1"/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1800 rpm for 4 min. 20 sec.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ED1A5A-BB5A-4E36-BD8C-47D824D77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8817"/>
            <a:ext cx="4875211" cy="35417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Time Maintenance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200 hrs. run time</a:t>
            </a:r>
          </a:p>
          <a:p>
            <a:pPr lvl="1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oil &amp; filter</a:t>
            </a:r>
          </a:p>
          <a:p>
            <a:pPr lvl="1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battery electrolyte level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400 hrs. run time</a:t>
            </a:r>
          </a:p>
          <a:p>
            <a:pPr lvl="1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air filter</a:t>
            </a:r>
          </a:p>
          <a:p>
            <a:pPr lvl="1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sparkplug gaps or replace if necessary</a:t>
            </a:r>
          </a:p>
        </p:txBody>
      </p:sp>
    </p:spTree>
    <p:extLst>
      <p:ext uri="{BB962C8B-B14F-4D97-AF65-F5344CB8AC3E}">
        <p14:creationId xmlns:p14="http://schemas.microsoft.com/office/powerpoint/2010/main" xmlns="" val="218417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716C58C-085B-4401-8DC3-98A16F7F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39" y="391815"/>
            <a:ext cx="4954589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Planning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01F079A6-963B-49ED-A5CE-671D28CA8C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82583301"/>
              </p:ext>
            </p:extLst>
          </p:nvPr>
        </p:nvGraphicFramePr>
        <p:xfrm>
          <a:off x="1370012" y="2585475"/>
          <a:ext cx="9905997" cy="373020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4830">
                  <a:extLst>
                    <a:ext uri="{9D8B030D-6E8A-4147-A177-3AD203B41FA5}">
                      <a16:colId xmlns:a16="http://schemas.microsoft.com/office/drawing/2014/main" xmlns="" val="1059709796"/>
                    </a:ext>
                  </a:extLst>
                </a:gridCol>
                <a:gridCol w="2731169">
                  <a:extLst>
                    <a:ext uri="{9D8B030D-6E8A-4147-A177-3AD203B41FA5}">
                      <a16:colId xmlns:a16="http://schemas.microsoft.com/office/drawing/2014/main" xmlns="" val="407297718"/>
                    </a:ext>
                  </a:extLst>
                </a:gridCol>
                <a:gridCol w="2889998">
                  <a:extLst>
                    <a:ext uri="{9D8B030D-6E8A-4147-A177-3AD203B41FA5}">
                      <a16:colId xmlns:a16="http://schemas.microsoft.com/office/drawing/2014/main" xmlns="" val="2477667330"/>
                    </a:ext>
                  </a:extLst>
                </a:gridCol>
              </a:tblGrid>
              <a:tr h="532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TYPICAL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255268"/>
                  </a:ext>
                </a:extLst>
              </a:tr>
              <a:tr h="5328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Recreational Inverter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 to 2000W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$650-$1500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6453839"/>
                  </a:ext>
                </a:extLst>
              </a:tr>
              <a:tr h="5328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 Size Inverter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 to 3500W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$870-$1500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5583283"/>
                  </a:ext>
                </a:extLst>
              </a:tr>
              <a:tr h="5328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Inverter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 to 7000W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$1250-$4600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3846041"/>
                  </a:ext>
                </a:extLst>
              </a:tr>
              <a:tr h="5328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Portable Generator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 to 7500W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$790-$1400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3941444"/>
                  </a:ext>
                </a:extLst>
              </a:tr>
              <a:tr h="5328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Home Standby Generator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 to 22Kw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$8000-$15,000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2812158"/>
                  </a:ext>
                </a:extLst>
              </a:tr>
              <a:tr h="53288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10Kw-24Kw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66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$15000-$25,000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910956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6E6E33-10B9-49DD-940F-0AB5B29B63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001" y="274727"/>
            <a:ext cx="5367450" cy="2054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E611D8-762D-4AFD-98FC-4A4F71E7659F}"/>
              </a:ext>
            </a:extLst>
          </p:cNvPr>
          <p:cNvSpPr txBox="1"/>
          <p:nvPr/>
        </p:nvSpPr>
        <p:spPr>
          <a:xfrm>
            <a:off x="724712" y="1728304"/>
            <a:ext cx="503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Costs Major Factor</a:t>
            </a:r>
          </a:p>
        </p:txBody>
      </p:sp>
    </p:spTree>
    <p:extLst>
      <p:ext uri="{BB962C8B-B14F-4D97-AF65-F5344CB8AC3E}">
        <p14:creationId xmlns:p14="http://schemas.microsoft.com/office/powerpoint/2010/main" xmlns="" val="132473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2A898F-A648-40EE-8730-47DD12B35C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7225" y="370721"/>
            <a:ext cx="3257550" cy="140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FE8C42-07E7-47A6-8C03-C63153C5BC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7327" y="616102"/>
            <a:ext cx="28575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CB53D1-818F-4A53-9508-2CE08B6366A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0800" y="2465589"/>
            <a:ext cx="2524125" cy="1809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629360-ABA6-475A-B285-867656CE425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3259" y="4677529"/>
            <a:ext cx="2524125" cy="1809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EA0710-7FCA-485E-9FBD-1F29DCD468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82392" y="2557462"/>
            <a:ext cx="2619375" cy="1743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A1AC6FF-35C4-46CC-AFCC-D67511EF605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62365" y="4641697"/>
            <a:ext cx="2466975" cy="1847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39BB2A-B86C-486F-8B01-1884522E9C0D}"/>
              </a:ext>
            </a:extLst>
          </p:cNvPr>
          <p:cNvSpPr txBox="1"/>
          <p:nvPr/>
        </p:nvSpPr>
        <p:spPr>
          <a:xfrm>
            <a:off x="4797469" y="2216302"/>
            <a:ext cx="35157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if you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have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generator?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8901E6-5472-495A-A926-5C2868D3677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13175" y="370721"/>
            <a:ext cx="2571750" cy="1781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B51C365-BEE9-4254-A02B-F21489754F9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83475" y="4701341"/>
            <a:ext cx="2590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127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B872A99-5DD2-4AF6-A1D7-D05A8EA4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870" y="2402731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Questions/Comments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618887-6B2D-4699-A44F-8720D8F262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8939" y="270038"/>
            <a:ext cx="3296838" cy="204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625D75-EF07-4596-AA75-11D0286367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6224" y="368918"/>
            <a:ext cx="2748904" cy="1676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5D6925-0E10-4F4A-9B3D-31DE2B79A2E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8492" y="3881301"/>
            <a:ext cx="1991617" cy="2363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C44418-0F71-482B-88D9-EABCF500342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3086" y="3754221"/>
            <a:ext cx="3352691" cy="23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567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F4D7003-8BEC-441F-9F0B-33526671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625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related Causes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xmlns="" id="{498906D3-4294-42D7-88B1-4037A3AEC8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95848469"/>
              </p:ext>
            </p:extLst>
          </p:nvPr>
        </p:nvGraphicFramePr>
        <p:xfrm>
          <a:off x="897775" y="1479666"/>
          <a:ext cx="10149636" cy="5054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B45F69-5C18-4491-A568-14BA41CF6B55}"/>
              </a:ext>
            </a:extLst>
          </p:cNvPr>
          <p:cNvSpPr txBox="1"/>
          <p:nvPr/>
        </p:nvSpPr>
        <p:spPr>
          <a:xfrm>
            <a:off x="4106487" y="4139738"/>
            <a:ext cx="1613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Cold Weather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&amp; Ice Storms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      20%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C76FF8-9731-48B3-9ADB-AEFEF29D197F}"/>
              </a:ext>
            </a:extLst>
          </p:cNvPr>
          <p:cNvSpPr txBox="1"/>
          <p:nvPr/>
        </p:nvSpPr>
        <p:spPr>
          <a:xfrm>
            <a:off x="5720455" y="1664826"/>
            <a:ext cx="297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Wildfires &amp; Extreme Heat 2%</a:t>
            </a:r>
          </a:p>
        </p:txBody>
      </p:sp>
    </p:spTree>
    <p:extLst>
      <p:ext uri="{BB962C8B-B14F-4D97-AF65-F5344CB8AC3E}">
        <p14:creationId xmlns:p14="http://schemas.microsoft.com/office/powerpoint/2010/main" xmlns="" val="252877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EEBF17-4614-4D7A-96C4-B53ECE092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415636"/>
            <a:ext cx="9905998" cy="10939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Power Demand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47DBE8-4315-4253-85DA-5DBDDC6995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2662" y="1366837"/>
            <a:ext cx="7686675" cy="4124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D1B652-F64C-4EA5-8441-1D75F0BBB361}"/>
              </a:ext>
            </a:extLst>
          </p:cNvPr>
          <p:cNvSpPr txBox="1"/>
          <p:nvPr/>
        </p:nvSpPr>
        <p:spPr>
          <a:xfrm>
            <a:off x="1546167" y="5719156"/>
            <a:ext cx="9794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Georgia Power offers a phone app to track capacity &amp; demand</a:t>
            </a:r>
          </a:p>
        </p:txBody>
      </p:sp>
    </p:spTree>
    <p:extLst>
      <p:ext uri="{BB962C8B-B14F-4D97-AF65-F5344CB8AC3E}">
        <p14:creationId xmlns:p14="http://schemas.microsoft.com/office/powerpoint/2010/main" xmlns="" val="401015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E95ABD-A64D-4117-8314-DA286D250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7611" y="1671974"/>
            <a:ext cx="5216693" cy="39668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American Society of Civil Engineers report that many electric transmission and distributions lines were constructed in the 1950s and 1960s with a 50-year life expectancy. The average age is 40 years and 25% are age 50 or more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ACD5B5-C016-49E3-A160-8B532A7BC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5179" y="2097087"/>
            <a:ext cx="4875211" cy="4154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Joshua Rhodes of the University of Texas Energy Research Department estimates replacement cost to be 1.5 – 2 Trillion dollars.</a:t>
            </a:r>
          </a:p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Infrastructure Bill includes $73 Billion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A8C693-7900-47E4-955E-3E3347A5A6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1129" y="239281"/>
            <a:ext cx="2842299" cy="1840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CEACBC-4FDB-4C09-9920-BB1E84163A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7293" y="239281"/>
            <a:ext cx="5790424" cy="97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763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73373-4A36-48D3-AB42-CD6368002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506" y="445032"/>
            <a:ext cx="9905999" cy="645017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Notable Power Grid Cyber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45B85B-C242-4051-9628-188A15170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1579418"/>
            <a:ext cx="9905999" cy="451104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&amp; 2016 – Kiev Ukraine attack by Russia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– Saudi Arabia oil fields attacked by Iran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– Burlington Vermont by Russia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– Russia attack by ???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– European Union “Successful Cyber Intrusion”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2021 - Mumbai India attack by China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96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A4F1F4-E101-40FB-AD3E-C489959C47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541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37932</TotalTime>
  <Words>1859</Words>
  <Application>Microsoft Office PowerPoint</Application>
  <PresentationFormat>Custom</PresentationFormat>
  <Paragraphs>509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Circuit</vt:lpstr>
      <vt:lpstr>Emergency Generators</vt:lpstr>
      <vt:lpstr>Generators </vt:lpstr>
      <vt:lpstr>u.s. Power Outages  in Millions of Hours</vt:lpstr>
      <vt:lpstr>What Causes  Power Outages?</vt:lpstr>
      <vt:lpstr>Weather related Causes</vt:lpstr>
      <vt:lpstr>High Power Demand </vt:lpstr>
      <vt:lpstr>Slide 7</vt:lpstr>
      <vt:lpstr>Notable Power Grid Cyber Attacks</vt:lpstr>
      <vt:lpstr>Slide 9</vt:lpstr>
      <vt:lpstr>Conventional vs Inverter</vt:lpstr>
      <vt:lpstr>What Difference Does It make?</vt:lpstr>
      <vt:lpstr> Comparison</vt:lpstr>
      <vt:lpstr>Which is Best?</vt:lpstr>
      <vt:lpstr>Which Type Fuel ?</vt:lpstr>
      <vt:lpstr> Gasoline Power</vt:lpstr>
      <vt:lpstr>Diesel Fuel</vt:lpstr>
      <vt:lpstr>LPG/Propane</vt:lpstr>
      <vt:lpstr>Natural Gas</vt:lpstr>
      <vt:lpstr>Dual &amp; Multi-fuel</vt:lpstr>
      <vt:lpstr>Comparing Fuel Costs</vt:lpstr>
      <vt:lpstr>Sizing your Generator</vt:lpstr>
      <vt:lpstr>Examples to Consider</vt:lpstr>
      <vt:lpstr> Small Invertor 2000W         Choose what you can run</vt:lpstr>
      <vt:lpstr> Medium Generator 4500W         Choose what you can run</vt:lpstr>
      <vt:lpstr> Larger Generator 7000W         Choose what you can run</vt:lpstr>
      <vt:lpstr>Should portable Generator be grounded</vt:lpstr>
      <vt:lpstr>Device Requirements &amp;  Max Cord length by Wire Gauge</vt:lpstr>
      <vt:lpstr>How to Run your power cords through the window</vt:lpstr>
      <vt:lpstr>Portable Generator safety</vt:lpstr>
      <vt:lpstr>Keep the generator dry</vt:lpstr>
      <vt:lpstr>Gasoline Refueling Safety</vt:lpstr>
      <vt:lpstr>Connecting to the generator</vt:lpstr>
      <vt:lpstr>Stopping the Generator</vt:lpstr>
      <vt:lpstr>Portable Generator Run Time</vt:lpstr>
      <vt:lpstr>       Home Standby            generators</vt:lpstr>
      <vt:lpstr>Home Generator Details</vt:lpstr>
      <vt:lpstr>Auto Transfer Switch</vt:lpstr>
      <vt:lpstr>Impact of Load on Fuel Costs Georgia Natural Gas  for 22kW generator  </vt:lpstr>
      <vt:lpstr>Slide 39</vt:lpstr>
      <vt:lpstr>Noise Level</vt:lpstr>
      <vt:lpstr>Generator Placement</vt:lpstr>
      <vt:lpstr>Whole House Generator Maintenance</vt:lpstr>
      <vt:lpstr>Basic Planning Costs</vt:lpstr>
      <vt:lpstr>Slide 44</vt:lpstr>
      <vt:lpstr>Questions/Comments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Kerby Spruiell</dc:creator>
  <cp:lastModifiedBy>Unauthorized User</cp:lastModifiedBy>
  <cp:revision>272</cp:revision>
  <dcterms:created xsi:type="dcterms:W3CDTF">2018-09-10T19:51:20Z</dcterms:created>
  <dcterms:modified xsi:type="dcterms:W3CDTF">2021-10-03T00:26:26Z</dcterms:modified>
</cp:coreProperties>
</file>